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010368-04E6-4003-BC38-821344D63469}">
  <a:tblStyle styleId="{87010368-04E6-4003-BC38-821344D634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 showGuides="1">
      <p:cViewPr varScale="1">
        <p:scale>
          <a:sx n="107" d="100"/>
          <a:sy n="107" d="100"/>
        </p:scale>
        <p:origin x="640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41265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8708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967f311b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4967f311b4_2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4967f311b4_2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647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9675e5bd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g49675e5bdc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•Procedure (including the trying and debugging process)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understanding of the webpage structure and its techniques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methods to scrape the pages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major packages?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major difficulties? How did you solve the problems (you are welcome to spell out the references, or attribute any help from external sources)?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scraped results (the raw dataset)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data format you stored?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•A screen snapshot of the raw data (in rows and columns), can be csv or Pandas.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225" name="Google Shape;225;g49675e5bdc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0209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9675e5bd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49675e5bdc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•Procedure (including the trying and debugging process)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understanding of the webpage structure and its techniques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methods to scrape the pages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major packages?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major difficulties? How did you solve the problems (you are welcome to spell out the references, or attribute any help from external sources)?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–Your scraped results (the raw dataset)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are the data format you stored?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•A screen snapshot of the raw data (in rows and columns), can be csv or Pandas.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242" name="Google Shape;242;g49675e5bdc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7828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164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850139fa4_2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4850139fa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7632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850139fa4_1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4850139fa4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263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850139fa4_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4850139fa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0555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9675e5bdc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49675e5bdc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60686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9675e5bdc_0_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49675e5bd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0374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6959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8156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8263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0024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7016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388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099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•(The data acquisition process)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•Data source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–The reason of case (website) selection：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–all the URLs you scraped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•Measurements or variables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–Which areas do you want to scrape?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–What are the variables you are targeting at?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–(optional) Make a screen snapshot of the targeted webpages and “inspecting the element” window (as in Assignment #01).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/>
            </a:r>
            <a:br>
              <a:rPr lang="en-US"/>
            </a:br>
            <a:endParaRPr/>
          </a:p>
        </p:txBody>
      </p:sp>
      <p:sp>
        <p:nvSpPr>
          <p:cNvPr id="186" name="Google Shape;18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006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967f311b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g4967f311b4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4967f311b4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085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本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和文本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项内容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ata.stats.gov.cn/easyquery.htm?cn=E010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3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-14519" y="505050"/>
            <a:ext cx="2819404" cy="6067425"/>
            <a:chOff x="-762003" y="171450"/>
            <a:chExt cx="2819403" cy="6067425"/>
          </a:xfrm>
        </p:grpSpPr>
        <p:sp>
          <p:nvSpPr>
            <p:cNvPr id="90" name="Google Shape;90;p13"/>
            <p:cNvSpPr/>
            <p:nvPr/>
          </p:nvSpPr>
          <p:spPr>
            <a:xfrm rot="5400000">
              <a:off x="-1913846" y="1848529"/>
              <a:ext cx="5123089" cy="2819402"/>
            </a:xfrm>
            <a:prstGeom prst="triangle">
              <a:avLst>
                <a:gd name="adj" fmla="val 50000"/>
              </a:avLst>
            </a:prstGeom>
            <a:solidFill>
              <a:srgbClr val="9F0E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3"/>
            <p:cNvGrpSpPr/>
            <p:nvPr/>
          </p:nvGrpSpPr>
          <p:grpSpPr>
            <a:xfrm>
              <a:off x="-762000" y="171450"/>
              <a:ext cx="2819400" cy="6067425"/>
              <a:chOff x="-762000" y="171450"/>
              <a:chExt cx="2819400" cy="6067425"/>
            </a:xfrm>
          </p:grpSpPr>
          <p:sp>
            <p:nvSpPr>
              <p:cNvPr id="92" name="Google Shape;92;p13"/>
              <p:cNvSpPr/>
              <p:nvPr/>
            </p:nvSpPr>
            <p:spPr>
              <a:xfrm rot="5400000">
                <a:off x="-1028700" y="438150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EA183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 rot="5400000" flipH="1">
                <a:off x="-1028700" y="3152775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CC122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" name="Google Shape;94;p13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 flipH="1">
            <a:off x="9418995" y="530448"/>
            <a:ext cx="2819404" cy="6067425"/>
            <a:chOff x="-762003" y="171450"/>
            <a:chExt cx="2819403" cy="6067425"/>
          </a:xfrm>
        </p:grpSpPr>
        <p:sp>
          <p:nvSpPr>
            <p:cNvPr id="95" name="Google Shape;95;p13"/>
            <p:cNvSpPr/>
            <p:nvPr/>
          </p:nvSpPr>
          <p:spPr>
            <a:xfrm rot="5400000">
              <a:off x="-1913846" y="1848529"/>
              <a:ext cx="5123089" cy="2819402"/>
            </a:xfrm>
            <a:prstGeom prst="triangle">
              <a:avLst>
                <a:gd name="adj" fmla="val 50000"/>
              </a:avLst>
            </a:prstGeom>
            <a:solidFill>
              <a:srgbClr val="9F0E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6" name="Google Shape;96;p13"/>
            <p:cNvGrpSpPr/>
            <p:nvPr/>
          </p:nvGrpSpPr>
          <p:grpSpPr>
            <a:xfrm>
              <a:off x="-762000" y="171450"/>
              <a:ext cx="2819400" cy="6067425"/>
              <a:chOff x="-762000" y="171450"/>
              <a:chExt cx="2819400" cy="6067425"/>
            </a:xfrm>
          </p:grpSpPr>
          <p:sp>
            <p:nvSpPr>
              <p:cNvPr id="97" name="Google Shape;97;p13"/>
              <p:cNvSpPr/>
              <p:nvPr/>
            </p:nvSpPr>
            <p:spPr>
              <a:xfrm rot="5400000">
                <a:off x="-1028700" y="438150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EA183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 rot="5400000" flipH="1">
                <a:off x="-1028700" y="3152775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CC122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9" name="Google Shape;99;p13" descr="e7d195523061f1c0b9c437df2358c0cda14f5041a22fabbfBE2BE37675DC7AB669ED1A17F222BC996230C869F9A73B775AB9A6F73BCC744AF1BB55A31F7D215610F6B48D481C98CFAE215B20EECA2E6E6857B485FBCFC38D18719F4B6533125F6F4AE94265495CFCDBDF0824EB3405C95AD5813D9FDC4B668C3E32D143B36EA988CC928204831735B63F6781A231B55D"/>
          <p:cNvSpPr txBox="1"/>
          <p:nvPr/>
        </p:nvSpPr>
        <p:spPr>
          <a:xfrm flipH="1">
            <a:off x="2804800" y="2071475"/>
            <a:ext cx="6578700" cy="20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 b="1" dirty="0">
                <a:solidFill>
                  <a:schemeClr val="lt1"/>
                </a:solidFill>
              </a:rPr>
              <a:t>Where to find the fantastic </a:t>
            </a:r>
            <a:r>
              <a:rPr lang="en-US" sz="3800" b="1" dirty="0" err="1">
                <a:solidFill>
                  <a:schemeClr val="lt1"/>
                </a:solidFill>
              </a:rPr>
              <a:t>esports</a:t>
            </a:r>
            <a:r>
              <a:rPr lang="en-US" sz="3800" b="1" dirty="0">
                <a:solidFill>
                  <a:schemeClr val="lt1"/>
                </a:solidFill>
              </a:rPr>
              <a:t> companies:</a:t>
            </a:r>
            <a:endParaRPr sz="3800" b="1" dirty="0">
              <a:solidFill>
                <a:schemeClr val="lt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 b="1" dirty="0">
                <a:solidFill>
                  <a:schemeClr val="lt1"/>
                </a:solidFill>
              </a:rPr>
              <a:t> from news to reality</a:t>
            </a:r>
            <a:endParaRPr sz="3800" b="1" dirty="0">
              <a:solidFill>
                <a:schemeClr val="lt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 dirty="0">
              <a:solidFill>
                <a:schemeClr val="lt1"/>
              </a:solidFill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2362499" y="4213131"/>
            <a:ext cx="7467000" cy="24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700" tIns="48350" rIns="96700" bIns="483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—— Group </a:t>
            </a:r>
            <a:r>
              <a:rPr lang="en-US" sz="2000">
                <a:solidFill>
                  <a:schemeClr val="lt1"/>
                </a:solidFill>
              </a:rPr>
              <a:t>5 </a:t>
            </a: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——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Chau Fei Yeung</a:t>
            </a:r>
            <a:r>
              <a:rPr lang="en-US" sz="2000">
                <a:solidFill>
                  <a:schemeClr val="lt1"/>
                </a:solidFill>
              </a:rPr>
              <a:t> 55624762 </a:t>
            </a:r>
            <a:endParaRPr sz="2000">
              <a:solidFill>
                <a:schemeClr val="lt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Fang Wei 55540007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 Xiaozhuang 55386534 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Jiang Yi 55386522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/>
        </p:nvSpPr>
        <p:spPr>
          <a:xfrm>
            <a:off x="631351" y="613825"/>
            <a:ext cx="45693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dk1"/>
                </a:solidFill>
              </a:rPr>
              <a:t>Data</a:t>
            </a:r>
            <a:r>
              <a:rPr lang="zh-CN" altLang="en-US" sz="3200" b="1" dirty="0" smtClean="0">
                <a:solidFill>
                  <a:schemeClr val="dk1"/>
                </a:solidFill>
              </a:rPr>
              <a:t> </a:t>
            </a:r>
            <a:r>
              <a:rPr lang="en-US" altLang="zh-CN" sz="3200" b="1" dirty="0" smtClean="0">
                <a:solidFill>
                  <a:schemeClr val="dk1"/>
                </a:solidFill>
              </a:rPr>
              <a:t>Acquisition</a:t>
            </a:r>
            <a:endParaRPr sz="3200" dirty="0">
              <a:solidFill>
                <a:schemeClr val="dk1"/>
              </a:solidFill>
            </a:endParaRPr>
          </a:p>
        </p:txBody>
      </p:sp>
      <p:sp>
        <p:nvSpPr>
          <p:cNvPr id="213" name="Google Shape;213;p22"/>
          <p:cNvSpPr/>
          <p:nvPr/>
        </p:nvSpPr>
        <p:spPr>
          <a:xfrm>
            <a:off x="203200" y="536337"/>
            <a:ext cx="1086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4" name="Google Shape;214;p22"/>
          <p:cNvCxnSpPr/>
          <p:nvPr/>
        </p:nvCxnSpPr>
        <p:spPr>
          <a:xfrm>
            <a:off x="203201" y="12761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22"/>
          <p:cNvSpPr/>
          <p:nvPr/>
        </p:nvSpPr>
        <p:spPr>
          <a:xfrm>
            <a:off x="355600" y="536337"/>
            <a:ext cx="2073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203200" y="1614600"/>
            <a:ext cx="5550000" cy="4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0000"/>
                </a:solidFill>
              </a:rPr>
              <a:t>1.Page loop：</a:t>
            </a:r>
            <a:endParaRPr sz="2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http://search.sina.com.cn/?c=news&amp;q=%B5%E7%BE%BA&amp;range=all&amp;num=10&amp;col=1_7&amp;source=&amp;from=&amp;country=&amp;size=&amp;time=&amp;a=&amp;</a:t>
            </a:r>
            <a:r>
              <a:rPr lang="en-US" sz="2200">
                <a:solidFill>
                  <a:srgbClr val="FF0000"/>
                </a:solidFill>
              </a:rPr>
              <a:t>page={}</a:t>
            </a:r>
            <a:r>
              <a:rPr lang="en-US" sz="2200">
                <a:solidFill>
                  <a:schemeClr val="dk1"/>
                </a:solidFill>
              </a:rPr>
              <a:t>&amp;pf=2131425498&amp;ps=2132080888&amp;dpc=1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0000"/>
                </a:solidFill>
              </a:rPr>
              <a:t>2.Split date and source：</a:t>
            </a:r>
            <a:endParaRPr sz="2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split date and source form one list；meanwhile，split year，month and day from date.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217" name="Google Shape;217;p22"/>
          <p:cNvSpPr/>
          <p:nvPr/>
        </p:nvSpPr>
        <p:spPr>
          <a:xfrm>
            <a:off x="4572000" y="1"/>
            <a:ext cx="7620992" cy="6861397"/>
          </a:xfrm>
          <a:custGeom>
            <a:avLst/>
            <a:gdLst/>
            <a:ahLst/>
            <a:cxnLst/>
            <a:rect l="l" t="t" r="r" b="b"/>
            <a:pathLst>
              <a:path w="6912464" h="6072033" extrusionOk="0">
                <a:moveTo>
                  <a:pt x="3367134" y="0"/>
                </a:moveTo>
                <a:lnTo>
                  <a:pt x="6909205" y="10447"/>
                </a:lnTo>
                <a:lnTo>
                  <a:pt x="6912464" y="6072033"/>
                </a:lnTo>
                <a:lnTo>
                  <a:pt x="0" y="6072033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1825" y="0"/>
            <a:ext cx="7954706" cy="703637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2"/>
          <p:cNvSpPr/>
          <p:nvPr/>
        </p:nvSpPr>
        <p:spPr>
          <a:xfrm>
            <a:off x="5949650" y="4806300"/>
            <a:ext cx="3502800" cy="11352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5949650" y="2536450"/>
            <a:ext cx="1787700" cy="111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5949650" y="861500"/>
            <a:ext cx="7577400" cy="338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/>
        </p:nvSpPr>
        <p:spPr>
          <a:xfrm>
            <a:off x="-40775" y="3675200"/>
            <a:ext cx="52959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chemeClr val="dk1"/>
                </a:solidFill>
              </a:rPr>
              <a:t>·</a:t>
            </a:r>
            <a:r>
              <a:rPr lang="zh-CN" altLang="en-US" sz="1800" dirty="0" smtClean="0">
                <a:solidFill>
                  <a:schemeClr val="dk1"/>
                </a:solidFill>
              </a:rPr>
              <a:t> </a:t>
            </a:r>
            <a:r>
              <a:rPr lang="en-US" sz="1800" dirty="0" smtClean="0">
                <a:solidFill>
                  <a:schemeClr val="dk1"/>
                </a:solidFill>
              </a:rPr>
              <a:t>the </a:t>
            </a:r>
            <a:r>
              <a:rPr lang="en-US" sz="1800" dirty="0">
                <a:solidFill>
                  <a:schemeClr val="dk1"/>
                </a:solidFill>
              </a:rPr>
              <a:t>raw data of </a:t>
            </a:r>
            <a:r>
              <a:rPr lang="en-US" sz="1800" dirty="0" err="1">
                <a:solidFill>
                  <a:schemeClr val="dk1"/>
                </a:solidFill>
              </a:rPr>
              <a:t>sina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 smtClean="0">
                <a:solidFill>
                  <a:schemeClr val="dk1"/>
                </a:solidFill>
              </a:rPr>
              <a:t>news（keyword：</a:t>
            </a:r>
            <a:r>
              <a:rPr lang="en-US" sz="1800" dirty="0" err="1">
                <a:solidFill>
                  <a:schemeClr val="dk1"/>
                </a:solidFill>
              </a:rPr>
              <a:t>电竞</a:t>
            </a:r>
            <a:r>
              <a:rPr lang="en-US" sz="1800" dirty="0">
                <a:solidFill>
                  <a:schemeClr val="dk1"/>
                </a:solidFill>
              </a:rPr>
              <a:t>）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3"/>
          <p:cNvSpPr txBox="1"/>
          <p:nvPr/>
        </p:nvSpPr>
        <p:spPr>
          <a:xfrm>
            <a:off x="631343" y="613836"/>
            <a:ext cx="3502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Processing</a:t>
            </a:r>
            <a:endParaRPr sz="3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3"/>
          <p:cNvSpPr/>
          <p:nvPr/>
        </p:nvSpPr>
        <p:spPr>
          <a:xfrm>
            <a:off x="203200" y="536337"/>
            <a:ext cx="1086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0" name="Google Shape;230;p23"/>
          <p:cNvCxnSpPr/>
          <p:nvPr/>
        </p:nvCxnSpPr>
        <p:spPr>
          <a:xfrm>
            <a:off x="203201" y="12761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" name="Google Shape;231;p23"/>
          <p:cNvSpPr/>
          <p:nvPr/>
        </p:nvSpPr>
        <p:spPr>
          <a:xfrm>
            <a:off x="355600" y="536337"/>
            <a:ext cx="2073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774" y="1580899"/>
            <a:ext cx="5894662" cy="221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1362" y="143783"/>
            <a:ext cx="5894675" cy="226463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 txBox="1"/>
          <p:nvPr/>
        </p:nvSpPr>
        <p:spPr>
          <a:xfrm>
            <a:off x="6430738" y="5730300"/>
            <a:ext cx="52959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chemeClr val="dk1"/>
                </a:solidFill>
              </a:rPr>
              <a:t>·</a:t>
            </a:r>
            <a:r>
              <a:rPr lang="zh-CN" altLang="en-US" sz="1800" dirty="0" smtClean="0">
                <a:solidFill>
                  <a:schemeClr val="dk1"/>
                </a:solidFill>
              </a:rPr>
              <a:t> </a:t>
            </a:r>
            <a:r>
              <a:rPr lang="en-US" sz="1800" dirty="0" smtClean="0">
                <a:solidFill>
                  <a:schemeClr val="dk1"/>
                </a:solidFill>
              </a:rPr>
              <a:t>the </a:t>
            </a:r>
            <a:r>
              <a:rPr lang="en-US" sz="1800" dirty="0">
                <a:solidFill>
                  <a:schemeClr val="dk1"/>
                </a:solidFill>
              </a:rPr>
              <a:t>data of company information</a:t>
            </a:r>
            <a:endParaRPr sz="18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</a:rPr>
              <a:t>（</a:t>
            </a:r>
            <a:r>
              <a:rPr lang="en-US" sz="1800" smtClean="0">
                <a:solidFill>
                  <a:schemeClr val="dk1"/>
                </a:solidFill>
              </a:rPr>
              <a:t>keyword：</a:t>
            </a:r>
            <a:r>
              <a:rPr lang="en-US" sz="1800" dirty="0" err="1">
                <a:solidFill>
                  <a:schemeClr val="dk1"/>
                </a:solidFill>
              </a:rPr>
              <a:t>电竞</a:t>
            </a:r>
            <a:r>
              <a:rPr lang="en-US" sz="1800" dirty="0">
                <a:solidFill>
                  <a:schemeClr val="dk1"/>
                </a:solidFill>
              </a:rPr>
              <a:t>）</a:t>
            </a:r>
            <a:endParaRPr sz="18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</a:rPr>
              <a:t>（ranged by money）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-40776" y="6291150"/>
            <a:ext cx="5894663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chemeClr val="dk1"/>
                </a:solidFill>
              </a:rPr>
              <a:t>·</a:t>
            </a:r>
            <a:r>
              <a:rPr lang="zh-CN" altLang="en-US" sz="1800" dirty="0" smtClean="0">
                <a:solidFill>
                  <a:schemeClr val="dk1"/>
                </a:solidFill>
              </a:rPr>
              <a:t> </a:t>
            </a:r>
            <a:r>
              <a:rPr lang="en-US" sz="1800" dirty="0" smtClean="0">
                <a:solidFill>
                  <a:schemeClr val="dk1"/>
                </a:solidFill>
              </a:rPr>
              <a:t>the </a:t>
            </a:r>
            <a:r>
              <a:rPr lang="en-US" sz="1800" dirty="0">
                <a:solidFill>
                  <a:schemeClr val="dk1"/>
                </a:solidFill>
              </a:rPr>
              <a:t>raw data of </a:t>
            </a:r>
            <a:r>
              <a:rPr lang="en-US" sz="1800" dirty="0" err="1">
                <a:solidFill>
                  <a:schemeClr val="dk1"/>
                </a:solidFill>
              </a:rPr>
              <a:t>sina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 err="1" smtClean="0">
                <a:solidFill>
                  <a:schemeClr val="dk1"/>
                </a:solidFill>
              </a:rPr>
              <a:t>news（keyword：</a:t>
            </a:r>
            <a:r>
              <a:rPr lang="en-US" sz="1800" dirty="0" err="1">
                <a:solidFill>
                  <a:schemeClr val="dk1"/>
                </a:solidFill>
              </a:rPr>
              <a:t>电子竞技</a:t>
            </a:r>
            <a:r>
              <a:rPr lang="en-US" sz="1800" dirty="0">
                <a:solidFill>
                  <a:schemeClr val="dk1"/>
                </a:solidFill>
              </a:rPr>
              <a:t>）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095950"/>
            <a:ext cx="5508327" cy="219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3"/>
          <p:cNvSpPr txBox="1"/>
          <p:nvPr/>
        </p:nvSpPr>
        <p:spPr>
          <a:xfrm>
            <a:off x="6430738" y="2430563"/>
            <a:ext cx="52959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>
                <a:solidFill>
                  <a:schemeClr val="dk1"/>
                </a:solidFill>
              </a:rPr>
              <a:t>·</a:t>
            </a:r>
            <a:r>
              <a:rPr lang="zh-CN" altLang="en-US" sz="1800" dirty="0" smtClean="0">
                <a:solidFill>
                  <a:schemeClr val="dk1"/>
                </a:solidFill>
              </a:rPr>
              <a:t> </a:t>
            </a:r>
            <a:r>
              <a:rPr lang="en-US" sz="1800" dirty="0" smtClean="0">
                <a:solidFill>
                  <a:schemeClr val="dk1"/>
                </a:solidFill>
              </a:rPr>
              <a:t>merge </a:t>
            </a:r>
            <a:r>
              <a:rPr lang="en-US" sz="1800" dirty="0">
                <a:solidFill>
                  <a:schemeClr val="dk1"/>
                </a:solidFill>
              </a:rPr>
              <a:t>two pandas and drop the duplicated data 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7614" y="2908070"/>
            <a:ext cx="6527890" cy="2822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/>
        </p:nvSpPr>
        <p:spPr>
          <a:xfrm>
            <a:off x="5772950" y="438325"/>
            <a:ext cx="6419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the raw data of company information（keywords：电竞）</a:t>
            </a:r>
            <a:endParaRPr sz="1800" b="1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excel format/string format</a:t>
            </a:r>
            <a:endParaRPr sz="1800" b="1"/>
          </a:p>
        </p:txBody>
      </p:sp>
      <p:sp>
        <p:nvSpPr>
          <p:cNvPr id="245" name="Google Shape;245;p24"/>
          <p:cNvSpPr txBox="1"/>
          <p:nvPr/>
        </p:nvSpPr>
        <p:spPr>
          <a:xfrm>
            <a:off x="631343" y="613836"/>
            <a:ext cx="3502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Processing</a:t>
            </a:r>
            <a:endParaRPr sz="3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203200" y="536337"/>
            <a:ext cx="1086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7" name="Google Shape;247;p24"/>
          <p:cNvCxnSpPr/>
          <p:nvPr/>
        </p:nvCxnSpPr>
        <p:spPr>
          <a:xfrm>
            <a:off x="203201" y="12761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24"/>
          <p:cNvSpPr/>
          <p:nvPr/>
        </p:nvSpPr>
        <p:spPr>
          <a:xfrm>
            <a:off x="355600" y="536337"/>
            <a:ext cx="2073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Google Shape;249;p24"/>
          <p:cNvGrpSpPr/>
          <p:nvPr/>
        </p:nvGrpSpPr>
        <p:grpSpPr>
          <a:xfrm>
            <a:off x="0" y="1353675"/>
            <a:ext cx="12192000" cy="2605200"/>
            <a:chOff x="0" y="1353675"/>
            <a:chExt cx="12192000" cy="2605200"/>
          </a:xfrm>
        </p:grpSpPr>
        <p:pic>
          <p:nvPicPr>
            <p:cNvPr id="250" name="Google Shape;250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1353675"/>
              <a:ext cx="12192000" cy="2590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24"/>
            <p:cNvSpPr/>
            <p:nvPr/>
          </p:nvSpPr>
          <p:spPr>
            <a:xfrm>
              <a:off x="3495250" y="1404975"/>
              <a:ext cx="2266800" cy="25539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2" name="Google Shape;2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425" y="4036453"/>
            <a:ext cx="3803438" cy="255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6125" y="4036450"/>
            <a:ext cx="3903941" cy="259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24"/>
          <p:cNvGrpSpPr/>
          <p:nvPr/>
        </p:nvGrpSpPr>
        <p:grpSpPr>
          <a:xfrm>
            <a:off x="26012" y="1317452"/>
            <a:ext cx="12104215" cy="5400036"/>
            <a:chOff x="0" y="393275"/>
            <a:chExt cx="12191998" cy="5293634"/>
          </a:xfrm>
        </p:grpSpPr>
        <p:pic>
          <p:nvPicPr>
            <p:cNvPr id="255" name="Google Shape;255;p2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0" y="393275"/>
              <a:ext cx="12191998" cy="529363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24"/>
            <p:cNvSpPr/>
            <p:nvPr/>
          </p:nvSpPr>
          <p:spPr>
            <a:xfrm>
              <a:off x="10653525" y="890500"/>
              <a:ext cx="1538400" cy="47964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2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2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 rot="5400000">
            <a:off x="3816976" y="-3758000"/>
            <a:ext cx="4589931" cy="9537884"/>
            <a:chOff x="-2532531" y="-1634378"/>
            <a:chExt cx="4589930" cy="9537884"/>
          </a:xfrm>
        </p:grpSpPr>
        <p:sp>
          <p:nvSpPr>
            <p:cNvPr id="263" name="Google Shape;263;p25"/>
            <p:cNvSpPr/>
            <p:nvPr/>
          </p:nvSpPr>
          <p:spPr>
            <a:xfrm rot="5400000">
              <a:off x="-2814078" y="-1352830"/>
              <a:ext cx="5153025" cy="4589930"/>
            </a:xfrm>
            <a:prstGeom prst="parallelogram">
              <a:avLst>
                <a:gd name="adj" fmla="val 95946"/>
              </a:avLst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5"/>
            <p:cNvSpPr/>
            <p:nvPr/>
          </p:nvSpPr>
          <p:spPr>
            <a:xfrm rot="5400000" flipH="1">
              <a:off x="-2793347" y="3052760"/>
              <a:ext cx="5111564" cy="4589929"/>
            </a:xfrm>
            <a:prstGeom prst="parallelogram">
              <a:avLst>
                <a:gd name="adj" fmla="val 95946"/>
              </a:avLst>
            </a:prstGeom>
            <a:solidFill>
              <a:srgbClr val="CC1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 rot="-2700000">
            <a:off x="5910833" y="5646857"/>
            <a:ext cx="370331" cy="370331"/>
          </a:xfrm>
          <a:prstGeom prst="corner">
            <a:avLst>
              <a:gd name="adj1" fmla="val 17663"/>
              <a:gd name="adj2" fmla="val 17662"/>
            </a:avLst>
          </a:prstGeom>
          <a:solidFill>
            <a:srgbClr val="EA18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>
            <a:off x="4518796" y="3704813"/>
            <a:ext cx="3186321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8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 txBox="1"/>
          <p:nvPr/>
        </p:nvSpPr>
        <p:spPr>
          <a:xfrm>
            <a:off x="5438609" y="579171"/>
            <a:ext cx="1497526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96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6"/>
          <p:cNvSpPr txBox="1"/>
          <p:nvPr/>
        </p:nvSpPr>
        <p:spPr>
          <a:xfrm>
            <a:off x="12" y="5798084"/>
            <a:ext cx="12192000" cy="74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EA1831"/>
                </a:solidFill>
              </a:rPr>
              <a:t>RQ1: What’ the development trend of China’s esports-related companies? </a:t>
            </a:r>
            <a:endParaRPr sz="2400" b="1">
              <a:solidFill>
                <a:srgbClr val="EA1831"/>
              </a:solidFill>
            </a:endParaRPr>
          </a:p>
        </p:txBody>
      </p:sp>
      <p:pic>
        <p:nvPicPr>
          <p:cNvPr id="274" name="Google Shape;2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8350" y="786923"/>
            <a:ext cx="9615301" cy="478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7"/>
          <p:cNvSpPr txBox="1"/>
          <p:nvPr/>
        </p:nvSpPr>
        <p:spPr>
          <a:xfrm>
            <a:off x="12" y="5798084"/>
            <a:ext cx="12192000" cy="74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EA1831"/>
                </a:solidFill>
              </a:rPr>
              <a:t>RQ2:What’s the regional distribution of China’s e-sports-related companies? </a:t>
            </a:r>
            <a:endParaRPr sz="2400" b="1">
              <a:solidFill>
                <a:srgbClr val="EA1831"/>
              </a:solidFill>
            </a:endParaRPr>
          </a:p>
        </p:txBody>
      </p:sp>
      <p:pic>
        <p:nvPicPr>
          <p:cNvPr id="281" name="Google Shape;2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9825" y="0"/>
            <a:ext cx="8205068" cy="57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0452" y="5"/>
            <a:ext cx="9243814" cy="579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2725" y="5"/>
            <a:ext cx="9479273" cy="57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0850" y="0"/>
            <a:ext cx="11070310" cy="57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8"/>
          <p:cNvSpPr txBox="1"/>
          <p:nvPr/>
        </p:nvSpPr>
        <p:spPr>
          <a:xfrm>
            <a:off x="2504700" y="5888975"/>
            <a:ext cx="7182600" cy="74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EA1831"/>
                </a:solidFill>
              </a:rPr>
              <a:t>RQ3: How news reflects esports in China? </a:t>
            </a:r>
            <a:endParaRPr sz="2400" b="1">
              <a:solidFill>
                <a:srgbClr val="EA1831"/>
              </a:solidFill>
            </a:endParaRPr>
          </a:p>
        </p:txBody>
      </p:sp>
      <p:sp>
        <p:nvSpPr>
          <p:cNvPr id="291" name="Google Shape;291;p28"/>
          <p:cNvSpPr txBox="1"/>
          <p:nvPr/>
        </p:nvSpPr>
        <p:spPr>
          <a:xfrm>
            <a:off x="8943125" y="94000"/>
            <a:ext cx="3583500" cy="56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place 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上海（沪）：26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深圳：14   北京：14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重庆：9     四川：3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海南：1     山东：1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people：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王思聪：21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company：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腾讯：24 阿里：12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暴雪：13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资本：26 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discussion：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奥运会：19 亚运会：31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policy：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电竞小镇：9 总局：22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 赛事：43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FFFFFF"/>
              </a:solidFill>
            </a:endParaRPr>
          </a:p>
        </p:txBody>
      </p:sp>
      <p:sp>
        <p:nvSpPr>
          <p:cNvPr id="292" name="Google Shape;292;p28"/>
          <p:cNvSpPr txBox="1"/>
          <p:nvPr/>
        </p:nvSpPr>
        <p:spPr>
          <a:xfrm>
            <a:off x="6695825" y="2597850"/>
            <a:ext cx="861900" cy="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“亚运会”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“腾讯”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“赛事”</a:t>
            </a:r>
            <a:endParaRPr/>
          </a:p>
        </p:txBody>
      </p:sp>
      <p:grpSp>
        <p:nvGrpSpPr>
          <p:cNvPr id="293" name="Google Shape;293;p28"/>
          <p:cNvGrpSpPr/>
          <p:nvPr/>
        </p:nvGrpSpPr>
        <p:grpSpPr>
          <a:xfrm>
            <a:off x="152400" y="304800"/>
            <a:ext cx="8371701" cy="5271875"/>
            <a:chOff x="0" y="0"/>
            <a:chExt cx="8371701" cy="5271875"/>
          </a:xfrm>
        </p:grpSpPr>
        <p:grpSp>
          <p:nvGrpSpPr>
            <p:cNvPr id="294" name="Google Shape;294;p28"/>
            <p:cNvGrpSpPr/>
            <p:nvPr/>
          </p:nvGrpSpPr>
          <p:grpSpPr>
            <a:xfrm>
              <a:off x="0" y="0"/>
              <a:ext cx="8371701" cy="5271875"/>
              <a:chOff x="3466200" y="115000"/>
              <a:chExt cx="8371701" cy="5271875"/>
            </a:xfrm>
          </p:grpSpPr>
          <p:pic>
            <p:nvPicPr>
              <p:cNvPr id="295" name="Google Shape;295;p28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466200" y="115000"/>
                <a:ext cx="8371701" cy="527187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pic>
          <p:cxnSp>
            <p:nvCxnSpPr>
              <p:cNvPr id="296" name="Google Shape;296;p28"/>
              <p:cNvCxnSpPr/>
              <p:nvPr/>
            </p:nvCxnSpPr>
            <p:spPr>
              <a:xfrm rot="10800000">
                <a:off x="6314475" y="4313900"/>
                <a:ext cx="0" cy="270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97;p28"/>
              <p:cNvCxnSpPr/>
              <p:nvPr/>
            </p:nvCxnSpPr>
            <p:spPr>
              <a:xfrm rot="10800000">
                <a:off x="10015775" y="761575"/>
                <a:ext cx="0" cy="384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98" name="Google Shape;298;p28"/>
              <p:cNvSpPr txBox="1"/>
              <p:nvPr/>
            </p:nvSpPr>
            <p:spPr>
              <a:xfrm>
                <a:off x="10091975" y="609325"/>
                <a:ext cx="721800" cy="88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rgbClr val="333333"/>
                    </a:solidFill>
                  </a:rPr>
                  <a:t>“风口”</a:t>
                </a:r>
                <a:endParaRPr>
                  <a:solidFill>
                    <a:srgbClr val="333333"/>
                  </a:solidFill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rgbClr val="333333"/>
                    </a:solidFill>
                  </a:rPr>
                  <a:t>“阿里”</a:t>
                </a:r>
                <a:endParaRPr>
                  <a:solidFill>
                    <a:srgbClr val="333333"/>
                  </a:solidFill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rgbClr val="333333"/>
                    </a:solidFill>
                  </a:rPr>
                  <a:t>“市场”</a:t>
                </a:r>
                <a:endParaRPr>
                  <a:solidFill>
                    <a:srgbClr val="333333"/>
                  </a:solidFill>
                </a:endParaRPr>
              </a:p>
            </p:txBody>
          </p:sp>
        </p:grpSp>
        <p:sp>
          <p:nvSpPr>
            <p:cNvPr id="299" name="Google Shape;299;p28"/>
            <p:cNvSpPr txBox="1"/>
            <p:nvPr/>
          </p:nvSpPr>
          <p:spPr>
            <a:xfrm>
              <a:off x="5403075" y="1235325"/>
              <a:ext cx="861900" cy="88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“概念股”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“文化”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“产业”</a:t>
              </a:r>
              <a:endParaRPr>
                <a:solidFill>
                  <a:srgbClr val="333333"/>
                </a:solidFill>
              </a:endParaRPr>
            </a:p>
          </p:txBody>
        </p:sp>
        <p:sp>
          <p:nvSpPr>
            <p:cNvPr id="300" name="Google Shape;300;p28"/>
            <p:cNvSpPr txBox="1"/>
            <p:nvPr/>
          </p:nvSpPr>
          <p:spPr>
            <a:xfrm>
              <a:off x="5403075" y="3066250"/>
              <a:ext cx="861900" cy="88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“大赛”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“义乌”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“万达”</a:t>
              </a:r>
              <a:endParaRPr>
                <a:solidFill>
                  <a:srgbClr val="333333"/>
                </a:solidFill>
              </a:endParaRPr>
            </a:p>
          </p:txBody>
        </p:sp>
        <p:cxnSp>
          <p:nvCxnSpPr>
            <p:cNvPr id="301" name="Google Shape;301;p28"/>
            <p:cNvCxnSpPr/>
            <p:nvPr/>
          </p:nvCxnSpPr>
          <p:spPr>
            <a:xfrm rot="10800000">
              <a:off x="5311350" y="3066150"/>
              <a:ext cx="12000" cy="1404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sp>
          <p:nvSpPr>
            <p:cNvPr id="302" name="Google Shape;302;p28"/>
            <p:cNvSpPr txBox="1"/>
            <p:nvPr/>
          </p:nvSpPr>
          <p:spPr>
            <a:xfrm>
              <a:off x="2541775" y="3393900"/>
              <a:ext cx="861900" cy="74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“大赛”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“高校”</a:t>
              </a:r>
              <a:endParaRPr>
                <a:solidFill>
                  <a:srgbClr val="333333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33333"/>
                  </a:solidFill>
                </a:rPr>
                <a:t>“出炉”</a:t>
              </a:r>
              <a:endParaRPr>
                <a:solidFill>
                  <a:srgbClr val="333333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9"/>
          <p:cNvSpPr txBox="1"/>
          <p:nvPr/>
        </p:nvSpPr>
        <p:spPr>
          <a:xfrm>
            <a:off x="12" y="5798084"/>
            <a:ext cx="12192000" cy="74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200" b="1">
                <a:solidFill>
                  <a:srgbClr val="EA1831"/>
                </a:solidFill>
              </a:rPr>
              <a:t>RQ4.What factors may relate to regional distribution of esports-related companies？ </a:t>
            </a:r>
            <a:endParaRPr sz="2400" b="1">
              <a:solidFill>
                <a:srgbClr val="FF0000"/>
              </a:solidFill>
            </a:endParaRPr>
          </a:p>
        </p:txBody>
      </p:sp>
      <p:graphicFrame>
        <p:nvGraphicFramePr>
          <p:cNvPr id="309" name="Google Shape;309;p29"/>
          <p:cNvGraphicFramePr/>
          <p:nvPr/>
        </p:nvGraphicFramePr>
        <p:xfrm>
          <a:off x="208350" y="83425"/>
          <a:ext cx="5677100" cy="5439651"/>
        </p:xfrm>
        <a:graphic>
          <a:graphicData uri="http://schemas.openxmlformats.org/drawingml/2006/table">
            <a:tbl>
              <a:tblPr>
                <a:noFill/>
                <a:tableStyleId>{87010368-04E6-4003-BC38-821344D63469}</a:tableStyleId>
              </a:tblPr>
              <a:tblGrid>
                <a:gridCol w="1711400"/>
                <a:gridCol w="1122550"/>
                <a:gridCol w="1416975"/>
                <a:gridCol w="1426175"/>
              </a:tblGrid>
              <a:tr h="415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 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China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Shanghai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Hainan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894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人均地区生产总值</a:t>
                      </a:r>
                      <a:endParaRPr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(Per capita GDP)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56797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120567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46389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1133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第三产业增加值</a:t>
                      </a:r>
                      <a:endParaRPr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(Added value of the tertiary industry)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405198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20223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2342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894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宽带速率</a:t>
                      </a:r>
                      <a:endParaRPr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(Network Speed)</a:t>
                      </a:r>
                      <a:endParaRPr b="1">
                        <a:solidFill>
                          <a:srgbClr val="545454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21.2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23.85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21.71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894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劳动力占比</a:t>
                      </a:r>
                      <a:endParaRPr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(Labor force ratio)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——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77%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72%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1133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高校数量</a:t>
                      </a:r>
                      <a:endParaRPr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(Number of colleges and universities)</a:t>
                      </a:r>
                      <a:endParaRPr b="1"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——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53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13</a:t>
                      </a:r>
                      <a:endParaRPr/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310" name="Google Shape;310;p29"/>
          <p:cNvSpPr txBox="1"/>
          <p:nvPr/>
        </p:nvSpPr>
        <p:spPr>
          <a:xfrm>
            <a:off x="6650175" y="1284825"/>
            <a:ext cx="4923600" cy="29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Preferential Policy：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Shanghai：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150% pre-tax deduction policy.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Hainan：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Give angel investment (1:1 ratio);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Free office space for 3 years；</a:t>
            </a: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2051"/>
            <a:ext cx="12191999" cy="486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0"/>
          <p:cNvSpPr txBox="1"/>
          <p:nvPr/>
        </p:nvSpPr>
        <p:spPr>
          <a:xfrm>
            <a:off x="8723100" y="4272950"/>
            <a:ext cx="3468900" cy="10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333399"/>
                </a:solidFill>
                <a:highlight>
                  <a:srgbClr val="FFFFFF"/>
                </a:highlight>
              </a:rPr>
              <a:t>中共中央 国务院</a:t>
            </a:r>
            <a:endParaRPr sz="1200" b="1">
              <a:solidFill>
                <a:srgbClr val="333399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333399"/>
                </a:solidFill>
                <a:highlight>
                  <a:srgbClr val="FFFFFF"/>
                </a:highlight>
              </a:rPr>
              <a:t>关于支持海南全面深化改革开放的指导意见</a:t>
            </a:r>
            <a:endParaRPr sz="1200" b="1">
              <a:solidFill>
                <a:srgbClr val="33339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33399"/>
                </a:solidFill>
                <a:highlight>
                  <a:srgbClr val="FFFFFF"/>
                </a:highlight>
              </a:rPr>
              <a:t>（2018年4月11日）</a:t>
            </a:r>
            <a:endParaRPr/>
          </a:p>
        </p:txBody>
      </p:sp>
      <p:sp>
        <p:nvSpPr>
          <p:cNvPr id="318" name="Google Shape;318;p30"/>
          <p:cNvSpPr txBox="1"/>
          <p:nvPr/>
        </p:nvSpPr>
        <p:spPr>
          <a:xfrm>
            <a:off x="12" y="5798084"/>
            <a:ext cx="12192000" cy="74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200" b="1">
                <a:solidFill>
                  <a:srgbClr val="EA1831"/>
                </a:solidFill>
              </a:rPr>
              <a:t>RQ4.What factors may relate to regional distributions of esports-related companies？ </a:t>
            </a:r>
            <a:endParaRPr sz="24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1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1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>
            <a:off x="3981450" y="2997502"/>
            <a:ext cx="4229100" cy="824287"/>
          </a:xfrm>
          <a:prstGeom prst="roundRect">
            <a:avLst>
              <a:gd name="adj" fmla="val 50000"/>
            </a:avLst>
          </a:prstGeom>
          <a:solidFill>
            <a:srgbClr val="EA1831"/>
          </a:solidFill>
          <a:ln w="12700" cap="flat" cmpd="sng">
            <a:solidFill>
              <a:srgbClr val="EA183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Google Shape;325;p31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-14518" y="505049"/>
            <a:ext cx="2819403" cy="6067425"/>
            <a:chOff x="-762003" y="171450"/>
            <a:chExt cx="2819403" cy="6067425"/>
          </a:xfrm>
        </p:grpSpPr>
        <p:sp>
          <p:nvSpPr>
            <p:cNvPr id="326" name="Google Shape;326;p31"/>
            <p:cNvSpPr/>
            <p:nvPr/>
          </p:nvSpPr>
          <p:spPr>
            <a:xfrm rot="5400000">
              <a:off x="-1913846" y="1848529"/>
              <a:ext cx="5123089" cy="2819402"/>
            </a:xfrm>
            <a:prstGeom prst="triangle">
              <a:avLst>
                <a:gd name="adj" fmla="val 50000"/>
              </a:avLst>
            </a:prstGeom>
            <a:solidFill>
              <a:srgbClr val="9F0E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7" name="Google Shape;327;p31"/>
            <p:cNvGrpSpPr/>
            <p:nvPr/>
          </p:nvGrpSpPr>
          <p:grpSpPr>
            <a:xfrm>
              <a:off x="-762000" y="171450"/>
              <a:ext cx="2819400" cy="6067425"/>
              <a:chOff x="-762000" y="171450"/>
              <a:chExt cx="2819400" cy="6067425"/>
            </a:xfrm>
          </p:grpSpPr>
          <p:sp>
            <p:nvSpPr>
              <p:cNvPr id="328" name="Google Shape;328;p31"/>
              <p:cNvSpPr/>
              <p:nvPr/>
            </p:nvSpPr>
            <p:spPr>
              <a:xfrm rot="5400000">
                <a:off x="-1028700" y="438150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EA183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31"/>
              <p:cNvSpPr/>
              <p:nvPr/>
            </p:nvSpPr>
            <p:spPr>
              <a:xfrm rot="5400000" flipH="1">
                <a:off x="-1028700" y="3152775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CC122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30" name="Google Shape;330;p31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 flipH="1">
            <a:off x="9418995" y="398915"/>
            <a:ext cx="2819403" cy="6067425"/>
            <a:chOff x="-762003" y="171450"/>
            <a:chExt cx="2819403" cy="6067425"/>
          </a:xfrm>
        </p:grpSpPr>
        <p:sp>
          <p:nvSpPr>
            <p:cNvPr id="331" name="Google Shape;331;p31"/>
            <p:cNvSpPr/>
            <p:nvPr/>
          </p:nvSpPr>
          <p:spPr>
            <a:xfrm rot="5400000">
              <a:off x="-1913846" y="1848529"/>
              <a:ext cx="5123089" cy="2819402"/>
            </a:xfrm>
            <a:prstGeom prst="triangle">
              <a:avLst>
                <a:gd name="adj" fmla="val 50000"/>
              </a:avLst>
            </a:prstGeom>
            <a:solidFill>
              <a:srgbClr val="9F0E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2" name="Google Shape;332;p31"/>
            <p:cNvGrpSpPr/>
            <p:nvPr/>
          </p:nvGrpSpPr>
          <p:grpSpPr>
            <a:xfrm>
              <a:off x="-762000" y="171450"/>
              <a:ext cx="2819400" cy="6067425"/>
              <a:chOff x="-762000" y="171450"/>
              <a:chExt cx="2819400" cy="6067425"/>
            </a:xfrm>
          </p:grpSpPr>
          <p:sp>
            <p:nvSpPr>
              <p:cNvPr id="333" name="Google Shape;333;p31"/>
              <p:cNvSpPr/>
              <p:nvPr/>
            </p:nvSpPr>
            <p:spPr>
              <a:xfrm rot="5400000">
                <a:off x="-1028700" y="438150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EA183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31"/>
              <p:cNvSpPr/>
              <p:nvPr/>
            </p:nvSpPr>
            <p:spPr>
              <a:xfrm rot="5400000" flipH="1">
                <a:off x="-1028700" y="3152775"/>
                <a:ext cx="3352800" cy="2819400"/>
              </a:xfrm>
              <a:prstGeom prst="parallelogram">
                <a:avLst>
                  <a:gd name="adj" fmla="val 95946"/>
                </a:avLst>
              </a:prstGeom>
              <a:solidFill>
                <a:srgbClr val="CC122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35" name="Google Shape;335;p31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>
            <a:off x="4440296" y="3074607"/>
            <a:ext cx="3343288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" name="Google Shape;106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2636433" y="0"/>
            <a:ext cx="9601963" cy="6858001"/>
            <a:chOff x="2636433" y="0"/>
            <a:chExt cx="9601963" cy="6858001"/>
          </a:xfrm>
        </p:grpSpPr>
        <p:sp>
          <p:nvSpPr>
            <p:cNvPr id="107" name="Google Shape;107;p14"/>
            <p:cNvSpPr/>
            <p:nvPr/>
          </p:nvSpPr>
          <p:spPr>
            <a:xfrm>
              <a:off x="6095999" y="0"/>
              <a:ext cx="6142397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 flipH="1">
              <a:off x="2636433" y="3382492"/>
              <a:ext cx="3475508" cy="3475508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 rot="10800000">
              <a:off x="2636433" y="0"/>
              <a:ext cx="3475508" cy="3475508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1506068" y="-1348628"/>
            <a:ext cx="4589931" cy="9537884"/>
            <a:chOff x="-2532531" y="-1634378"/>
            <a:chExt cx="4589930" cy="9537884"/>
          </a:xfrm>
        </p:grpSpPr>
        <p:sp>
          <p:nvSpPr>
            <p:cNvPr id="111" name="Google Shape;111;p14"/>
            <p:cNvSpPr/>
            <p:nvPr/>
          </p:nvSpPr>
          <p:spPr>
            <a:xfrm rot="5400000">
              <a:off x="-2814078" y="-1352830"/>
              <a:ext cx="5153025" cy="4589930"/>
            </a:xfrm>
            <a:prstGeom prst="parallelogram">
              <a:avLst>
                <a:gd name="adj" fmla="val 95946"/>
              </a:avLst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 rot="5400000" flipH="1">
              <a:off x="-2793347" y="3052760"/>
              <a:ext cx="5111564" cy="4589929"/>
            </a:xfrm>
            <a:prstGeom prst="parallelogram">
              <a:avLst>
                <a:gd name="adj" fmla="val 95946"/>
              </a:avLst>
            </a:prstGeom>
            <a:solidFill>
              <a:srgbClr val="CC1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14" descr="e7d195523061f1c0b9c437df2358c0cda14f5041a22fabbfBE2BE37675DC7AB669ED1A17F222BC996230C869F9A73B775AB9A6F73BCC744AF1BB55A31F7D215610F6B48D481C98CFAE215B20EECA2E6E6857B485FBCFC38D18719F4B6533125F6F4AE94265495CFCDBDF0824EB3405C95AD5813D9FDC4B668C3E32D143B36EA988CC928204831735B63F6781A231B55D"/>
          <p:cNvSpPr txBox="1"/>
          <p:nvPr/>
        </p:nvSpPr>
        <p:spPr>
          <a:xfrm flipH="1">
            <a:off x="753220" y="2983888"/>
            <a:ext cx="3573414" cy="933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67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  <a:endParaRPr sz="5467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4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7421712" y="2221823"/>
            <a:ext cx="2683949" cy="552450"/>
            <a:chOff x="7372383" y="1227885"/>
            <a:chExt cx="2683947" cy="552450"/>
          </a:xfrm>
        </p:grpSpPr>
        <p:sp>
          <p:nvSpPr>
            <p:cNvPr id="115" name="Google Shape;115;p14"/>
            <p:cNvSpPr/>
            <p:nvPr/>
          </p:nvSpPr>
          <p:spPr>
            <a:xfrm>
              <a:off x="7372383" y="1227885"/>
              <a:ext cx="60960" cy="552450"/>
            </a:xfrm>
            <a:prstGeom prst="rect">
              <a:avLst/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7620729" y="1235133"/>
              <a:ext cx="2435601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0C0C0C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32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7099479" y="3940871"/>
            <a:ext cx="2393821" cy="552450"/>
            <a:chOff x="7041285" y="1227885"/>
            <a:chExt cx="2393820" cy="552450"/>
          </a:xfrm>
        </p:grpSpPr>
        <p:sp>
          <p:nvSpPr>
            <p:cNvPr id="118" name="Google Shape;118;p14"/>
            <p:cNvSpPr/>
            <p:nvPr/>
          </p:nvSpPr>
          <p:spPr>
            <a:xfrm>
              <a:off x="7372383" y="1227885"/>
              <a:ext cx="60960" cy="552450"/>
            </a:xfrm>
            <a:prstGeom prst="rect">
              <a:avLst/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7041285" y="1235133"/>
              <a:ext cx="2393820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0C0C0C"/>
                  </a:solidFill>
                  <a:latin typeface="Arial"/>
                  <a:ea typeface="Arial"/>
                  <a:cs typeface="Arial"/>
                  <a:sym typeface="Arial"/>
                </a:rPr>
                <a:t>Result</a:t>
              </a:r>
              <a:endParaRPr sz="32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14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>
            <a:off x="7226362" y="3082562"/>
            <a:ext cx="2440811" cy="552450"/>
            <a:chOff x="7179183" y="1227885"/>
            <a:chExt cx="2440810" cy="552450"/>
          </a:xfrm>
        </p:grpSpPr>
        <p:sp>
          <p:nvSpPr>
            <p:cNvPr id="121" name="Google Shape;121;p14"/>
            <p:cNvSpPr/>
            <p:nvPr/>
          </p:nvSpPr>
          <p:spPr>
            <a:xfrm>
              <a:off x="7372383" y="1227885"/>
              <a:ext cx="60960" cy="552450"/>
            </a:xfrm>
            <a:prstGeom prst="rect">
              <a:avLst/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7179183" y="1235133"/>
              <a:ext cx="2440810" cy="4924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>
                  <a:solidFill>
                    <a:srgbClr val="0C0C0C"/>
                  </a:solidFill>
                  <a:latin typeface="Arial"/>
                  <a:ea typeface="Arial"/>
                  <a:cs typeface="Arial"/>
                  <a:sym typeface="Arial"/>
                </a:rPr>
                <a:t>Method</a:t>
              </a:r>
              <a:endParaRPr sz="32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1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 rot="5400000">
            <a:off x="3816976" y="-3758000"/>
            <a:ext cx="4589931" cy="9537884"/>
            <a:chOff x="-2532531" y="-1634378"/>
            <a:chExt cx="4589930" cy="9537884"/>
          </a:xfrm>
        </p:grpSpPr>
        <p:sp>
          <p:nvSpPr>
            <p:cNvPr id="129" name="Google Shape;129;p15"/>
            <p:cNvSpPr/>
            <p:nvPr/>
          </p:nvSpPr>
          <p:spPr>
            <a:xfrm rot="5400000">
              <a:off x="-2814078" y="-1352830"/>
              <a:ext cx="5153025" cy="4589930"/>
            </a:xfrm>
            <a:prstGeom prst="parallelogram">
              <a:avLst>
                <a:gd name="adj" fmla="val 95946"/>
              </a:avLst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 rot="5400000" flipH="1">
              <a:off x="-2793347" y="3052760"/>
              <a:ext cx="5111564" cy="4589929"/>
            </a:xfrm>
            <a:prstGeom prst="parallelogram">
              <a:avLst>
                <a:gd name="adj" fmla="val 95946"/>
              </a:avLst>
            </a:prstGeom>
            <a:solidFill>
              <a:srgbClr val="CC1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1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 rot="-2700000">
            <a:off x="5910833" y="5646857"/>
            <a:ext cx="370331" cy="370331"/>
          </a:xfrm>
          <a:prstGeom prst="corner">
            <a:avLst>
              <a:gd name="adj1" fmla="val 17663"/>
              <a:gd name="adj2" fmla="val 17662"/>
            </a:avLst>
          </a:prstGeom>
          <a:solidFill>
            <a:srgbClr val="EA18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>
            <a:off x="2869525" y="3704813"/>
            <a:ext cx="6484853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8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5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 txBox="1"/>
          <p:nvPr/>
        </p:nvSpPr>
        <p:spPr>
          <a:xfrm>
            <a:off x="5438609" y="579171"/>
            <a:ext cx="1314784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96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25" y="0"/>
            <a:ext cx="1028697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6"/>
          <p:cNvSpPr/>
          <p:nvPr/>
        </p:nvSpPr>
        <p:spPr>
          <a:xfrm>
            <a:off x="1136" y="-11113"/>
            <a:ext cx="6129209" cy="6885011"/>
          </a:xfrm>
          <a:prstGeom prst="rect">
            <a:avLst/>
          </a:prstGeom>
          <a:solidFill>
            <a:srgbClr val="C0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605585" y="201711"/>
            <a:ext cx="277826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177442" y="124212"/>
            <a:ext cx="108739" cy="7397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16"/>
          <p:cNvCxnSpPr/>
          <p:nvPr/>
        </p:nvCxnSpPr>
        <p:spPr>
          <a:xfrm>
            <a:off x="177443" y="863987"/>
            <a:ext cx="5295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6"/>
          <p:cNvSpPr/>
          <p:nvPr/>
        </p:nvSpPr>
        <p:spPr>
          <a:xfrm>
            <a:off x="329842" y="124212"/>
            <a:ext cx="207305" cy="7397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6"/>
          <p:cNvSpPr/>
          <p:nvPr/>
        </p:nvSpPr>
        <p:spPr>
          <a:xfrm rot="10800000" flipH="1">
            <a:off x="5958891" y="-20083"/>
            <a:ext cx="2985245" cy="7698353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6"/>
          <p:cNvSpPr/>
          <p:nvPr/>
        </p:nvSpPr>
        <p:spPr>
          <a:xfrm rot="10800000" flipH="1">
            <a:off x="5881138" y="-11115"/>
            <a:ext cx="2898277" cy="741204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174149" y="1076250"/>
            <a:ext cx="6129300" cy="53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 2018, the 18th Asian Games in Indonesia made the esports a formal project for the first time. In November of the same year, Chinese team IG won the 2018 League of Legends World Championship.</a:t>
            </a:r>
            <a:endParaRPr sz="2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With the rise and recognition of major events, esports is expected to cover a very large market size with a potential of growth.</a:t>
            </a:r>
            <a:endParaRPr sz="2200" b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variety of esports companies have sprung up in various cities, launching different projects</a:t>
            </a:r>
            <a:r>
              <a:rPr lang="en-US" sz="2200">
                <a:solidFill>
                  <a:schemeClr val="lt1"/>
                </a:solidFill>
              </a:rPr>
              <a:t>, which is </a:t>
            </a: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driven by</a:t>
            </a:r>
            <a:r>
              <a:rPr lang="en-US" sz="2200">
                <a:solidFill>
                  <a:schemeClr val="lt1"/>
                </a:solidFill>
              </a:rPr>
              <a:t> </a:t>
            </a: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factors from politics, economy, technology etc.</a:t>
            </a:r>
            <a:r>
              <a:rPr lang="en-US" sz="2200">
                <a:solidFill>
                  <a:schemeClr val="lt1"/>
                </a:solidFill>
              </a:rPr>
              <a:t> Meanwhile, </a:t>
            </a: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diverse patterns of development in esports industry have shown in different cities.</a:t>
            </a:r>
            <a:endParaRPr sz="2200" b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2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4805825" y="-3076"/>
            <a:ext cx="7396336" cy="6861397"/>
          </a:xfrm>
          <a:custGeom>
            <a:avLst/>
            <a:gdLst/>
            <a:ahLst/>
            <a:cxnLst/>
            <a:rect l="l" t="t" r="r" b="b"/>
            <a:pathLst>
              <a:path w="6912464" h="6072033" extrusionOk="0">
                <a:moveTo>
                  <a:pt x="3367134" y="0"/>
                </a:moveTo>
                <a:lnTo>
                  <a:pt x="6909205" y="10447"/>
                </a:lnTo>
                <a:lnTo>
                  <a:pt x="6912464" y="6072033"/>
                </a:lnTo>
                <a:lnTo>
                  <a:pt x="0" y="6072033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355600" y="1353675"/>
            <a:ext cx="4006800" cy="3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1.Focus on esports players, teams and leading game companies.The main genres are </a:t>
            </a:r>
            <a:r>
              <a:rPr lang="en-US" sz="2200">
                <a:solidFill>
                  <a:srgbClr val="333333"/>
                </a:solidFill>
                <a:highlight>
                  <a:srgbClr val="FFFFFF"/>
                </a:highlight>
              </a:rPr>
              <a:t>feature stories</a:t>
            </a:r>
            <a:r>
              <a:rPr lang="en-US" sz="2200">
                <a:solidFill>
                  <a:schemeClr val="dk1"/>
                </a:solidFill>
              </a:rPr>
              <a:t> and in-depth reports.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2.There are several industrial reports, including number of game players and revenue of big companies which has rare  analysis on driven factors behind.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631351" y="613825"/>
            <a:ext cx="45693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others’ similar work</a:t>
            </a:r>
            <a:endParaRPr sz="3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203200" y="536337"/>
            <a:ext cx="108739" cy="739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17"/>
          <p:cNvCxnSpPr/>
          <p:nvPr/>
        </p:nvCxnSpPr>
        <p:spPr>
          <a:xfrm>
            <a:off x="203201" y="12761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7"/>
          <p:cNvSpPr/>
          <p:nvPr/>
        </p:nvSpPr>
        <p:spPr>
          <a:xfrm>
            <a:off x="355600" y="536337"/>
            <a:ext cx="207305" cy="739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100" y="176399"/>
            <a:ext cx="7864674" cy="645480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 txBox="1"/>
          <p:nvPr/>
        </p:nvSpPr>
        <p:spPr>
          <a:xfrm>
            <a:off x="9111550" y="6524150"/>
            <a:ext cx="30000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Source: Pengpai News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8" descr="gic16225489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 txBox="1"/>
          <p:nvPr/>
        </p:nvSpPr>
        <p:spPr>
          <a:xfrm>
            <a:off x="4808052" y="1527085"/>
            <a:ext cx="7368252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1.What is the development trend of China's esports-related companies?</a:t>
            </a:r>
            <a:endParaRPr sz="2200" b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4711797" y="366673"/>
            <a:ext cx="7368252" cy="99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Research Questions</a:t>
            </a:r>
            <a:endParaRPr sz="5867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4793764" y="2527782"/>
            <a:ext cx="7383948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2.What’s the </a:t>
            </a:r>
            <a:r>
              <a:rPr lang="en-US" sz="2200">
                <a:solidFill>
                  <a:srgbClr val="C00000"/>
                </a:solidFill>
              </a:rPr>
              <a:t>region</a:t>
            </a: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distribution of China’s e-sports-related companies?</a:t>
            </a:r>
            <a:endParaRPr sz="2200" b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4808050" y="4620672"/>
            <a:ext cx="7368300" cy="83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200">
                <a:solidFill>
                  <a:srgbClr val="C00000"/>
                </a:solidFill>
              </a:rPr>
              <a:t>4</a:t>
            </a: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.What factors may relate to regional</a:t>
            </a:r>
            <a:r>
              <a:rPr lang="en-US" sz="2200">
                <a:solidFill>
                  <a:srgbClr val="C00000"/>
                </a:solidFill>
              </a:rPr>
              <a:t> distribution differences of </a:t>
            </a: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esports-related companies</a:t>
            </a:r>
            <a:r>
              <a:rPr lang="en-US" sz="2200">
                <a:solidFill>
                  <a:srgbClr val="C00000"/>
                </a:solidFill>
              </a:rPr>
              <a:t>?</a:t>
            </a:r>
            <a:endParaRPr sz="2200" b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4808052" y="3574219"/>
            <a:ext cx="7368300" cy="83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00000"/>
                </a:solidFill>
              </a:rPr>
              <a:t>3</a:t>
            </a:r>
            <a:r>
              <a:rPr lang="en-US" sz="2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.How news reports esports in China? Are there difference between the reality and news？</a:t>
            </a:r>
            <a:endParaRPr sz="2200" b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9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513" y="0"/>
            <a:ext cx="12252911" cy="68652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9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GrpSpPr/>
          <p:nvPr/>
        </p:nvGrpSpPr>
        <p:grpSpPr>
          <a:xfrm rot="5400000">
            <a:off x="3816976" y="-3758000"/>
            <a:ext cx="4589931" cy="9537884"/>
            <a:chOff x="-2532531" y="-1634378"/>
            <a:chExt cx="4589930" cy="9537884"/>
          </a:xfrm>
        </p:grpSpPr>
        <p:sp>
          <p:nvSpPr>
            <p:cNvPr id="178" name="Google Shape;178;p19"/>
            <p:cNvSpPr/>
            <p:nvPr/>
          </p:nvSpPr>
          <p:spPr>
            <a:xfrm rot="5400000">
              <a:off x="-2814078" y="-1352830"/>
              <a:ext cx="5153025" cy="4589930"/>
            </a:xfrm>
            <a:prstGeom prst="parallelogram">
              <a:avLst>
                <a:gd name="adj" fmla="val 95946"/>
              </a:avLst>
            </a:prstGeom>
            <a:solidFill>
              <a:srgbClr val="EA183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 rot="5400000" flipH="1">
              <a:off x="-2793347" y="3052760"/>
              <a:ext cx="5111564" cy="4589929"/>
            </a:xfrm>
            <a:prstGeom prst="parallelogram">
              <a:avLst>
                <a:gd name="adj" fmla="val 95946"/>
              </a:avLst>
            </a:prstGeom>
            <a:solidFill>
              <a:srgbClr val="CC1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" name="Google Shape;180;p19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 rot="-2700000">
            <a:off x="5910833" y="5646857"/>
            <a:ext cx="370331" cy="370331"/>
          </a:xfrm>
          <a:prstGeom prst="corner">
            <a:avLst>
              <a:gd name="adj1" fmla="val 17663"/>
              <a:gd name="adj2" fmla="val 17662"/>
            </a:avLst>
          </a:prstGeom>
          <a:solidFill>
            <a:srgbClr val="EA18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/>
          <p:nvPr/>
        </p:nvSpPr>
        <p:spPr>
          <a:xfrm>
            <a:off x="4064125" y="3704813"/>
            <a:ext cx="4095673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Method</a:t>
            </a:r>
            <a:endParaRPr sz="8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 descr="e7d195523061f1c0bbd9d495056f6756baae99e8e5eccdb0B69E8BECE2F25FA34DA9A3791886F1952D5C6B90E974387B5DDCCBCEBC70127B5F7576CBB260879D9064EC41CFD6AF7F7958B54E7616B7D1ACFF694983D84E036CA5C963D116D6BCA9D183DBB4741E8D7EB111BC11102A5F5E77D356AFD4F9446039FDDDEA79A6909B3B6061C6AC6DD892034B7971D5CD48E759DF8F64707E2A"/>
          <p:cNvSpPr txBox="1"/>
          <p:nvPr/>
        </p:nvSpPr>
        <p:spPr>
          <a:xfrm>
            <a:off x="5438609" y="579171"/>
            <a:ext cx="146386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96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/>
        </p:nvSpPr>
        <p:spPr>
          <a:xfrm>
            <a:off x="563697" y="1252950"/>
            <a:ext cx="111492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1.List of</a:t>
            </a:r>
            <a:r>
              <a:rPr lang="en-US" sz="2000">
                <a:solidFill>
                  <a:srgbClr val="FF0000"/>
                </a:solidFill>
              </a:rPr>
              <a:t> </a:t>
            </a:r>
            <a:r>
              <a:rPr lang="en-US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e-sports companies in China</a:t>
            </a:r>
            <a:endParaRPr sz="2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(1) Data Source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The reason of website selection: reasonable classification of variables; rich set of data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URL: 天眼查: https://www.tianyancha.com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(2) Measurements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Searching keywords: “电竞(e-sports)；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Crawling fields: “name”, “establishment time”, “registered capital”, “address”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631355" y="613825"/>
            <a:ext cx="627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Acquisition</a:t>
            </a:r>
            <a:r>
              <a:rPr lang="en-US" sz="3200" b="1">
                <a:solidFill>
                  <a:schemeClr val="dk1"/>
                </a:solidFill>
              </a:rPr>
              <a:t>- Data source</a:t>
            </a:r>
            <a:endParaRPr sz="3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203200" y="536337"/>
            <a:ext cx="108739" cy="739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p20"/>
          <p:cNvCxnSpPr/>
          <p:nvPr/>
        </p:nvCxnSpPr>
        <p:spPr>
          <a:xfrm>
            <a:off x="203201" y="12761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20"/>
          <p:cNvSpPr/>
          <p:nvPr/>
        </p:nvSpPr>
        <p:spPr>
          <a:xfrm>
            <a:off x="355600" y="536337"/>
            <a:ext cx="207305" cy="739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563697" y="3335100"/>
            <a:ext cx="111492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0000"/>
                </a:solidFill>
              </a:rPr>
              <a:t>2</a:t>
            </a:r>
            <a:r>
              <a:rPr lang="en-US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2000">
                <a:solidFill>
                  <a:srgbClr val="FF0000"/>
                </a:solidFill>
              </a:rPr>
              <a:t>News report: scrape news headlines</a:t>
            </a:r>
            <a:endParaRPr sz="2000">
              <a:solidFill>
                <a:srgbClr val="FF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(1) Data Source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The reason of website selection: Chinese main news portal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URL: 新浪新闻: https://news.sina.com.cn/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(2) Measurements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Searching keywords: “电竞（e-sports）”, “电子竞技（e-sports）” ；</a:t>
            </a:r>
            <a:endParaRPr sz="1800">
              <a:solidFill>
                <a:schemeClr val="dk1"/>
              </a:solidFill>
            </a:endParaRPr>
          </a:p>
          <a:p>
            <a:pPr marL="9144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Crawling fields: headlines, date, source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562900" y="5315475"/>
            <a:ext cx="117231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0000"/>
                </a:solidFill>
              </a:rPr>
              <a:t>3.Other Data:</a:t>
            </a:r>
            <a:endParaRPr sz="20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(1) Average Network Speed: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Source: text report in PDF version from 2013-2016 China Broadband Rate Development Report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(2) City GDP: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Source: National Bureau of Statistics (</a:t>
            </a:r>
            <a:r>
              <a:rPr lang="en-US" sz="1800" u="sng">
                <a:solidFill>
                  <a:schemeClr val="dk1"/>
                </a:solidFill>
                <a:hlinkClick r:id="rId3"/>
              </a:rPr>
              <a:t>http://data.stats.gov.cn/easyquery.htm?cn=E0105</a:t>
            </a:r>
            <a:r>
              <a:rPr lang="en-US" sz="1800">
                <a:solidFill>
                  <a:schemeClr val="dk1"/>
                </a:solidFill>
              </a:rPr>
              <a:t>)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600327" y="-2714626"/>
            <a:ext cx="6877046" cy="1230629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/>
          <p:nvPr/>
        </p:nvSpPr>
        <p:spPr>
          <a:xfrm>
            <a:off x="-93706" y="0"/>
            <a:ext cx="12285600" cy="6858000"/>
          </a:xfrm>
          <a:prstGeom prst="rect">
            <a:avLst/>
          </a:prstGeom>
          <a:solidFill>
            <a:schemeClr val="dk1">
              <a:alpha val="6275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631355" y="156625"/>
            <a:ext cx="627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Acquisition</a:t>
            </a:r>
            <a:endParaRPr sz="32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1"/>
          <p:cNvSpPr/>
          <p:nvPr/>
        </p:nvSpPr>
        <p:spPr>
          <a:xfrm>
            <a:off x="203200" y="79137"/>
            <a:ext cx="1086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355600" y="79137"/>
            <a:ext cx="207300" cy="739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5" name="Google Shape;205;p21"/>
          <p:cNvCxnSpPr/>
          <p:nvPr/>
        </p:nvCxnSpPr>
        <p:spPr>
          <a:xfrm>
            <a:off x="203201" y="818912"/>
            <a:ext cx="52959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6" name="Google Shape;2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00" y="969724"/>
            <a:ext cx="12306301" cy="624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1063</Words>
  <Application>Microsoft Macintosh PowerPoint</Application>
  <PresentationFormat>宽屏</PresentationFormat>
  <Paragraphs>188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User</cp:lastModifiedBy>
  <cp:revision>7</cp:revision>
  <dcterms:modified xsi:type="dcterms:W3CDTF">2018-12-08T07:30:40Z</dcterms:modified>
</cp:coreProperties>
</file>